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96" r:id="rId4"/>
  </p:sldMasterIdLst>
  <p:notesMasterIdLst>
    <p:notesMasterId r:id="rId16"/>
  </p:notesMasterIdLst>
  <p:sldIdLst>
    <p:sldId id="285" r:id="rId5"/>
    <p:sldId id="289" r:id="rId6"/>
    <p:sldId id="290" r:id="rId7"/>
    <p:sldId id="295" r:id="rId8"/>
    <p:sldId id="291" r:id="rId9"/>
    <p:sldId id="292" r:id="rId10"/>
    <p:sldId id="293" r:id="rId11"/>
    <p:sldId id="298" r:id="rId12"/>
    <p:sldId id="296" r:id="rId13"/>
    <p:sldId id="297" r:id="rId14"/>
    <p:sldId id="29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p:scale>
          <a:sx n="90" d="100"/>
          <a:sy n="90" d="100"/>
        </p:scale>
        <p:origin x="57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hdphoto1.wdp>
</file>

<file path=ppt/media/image1.jpg>
</file>

<file path=ppt/media/image2.png>
</file>

<file path=ppt/media/image3.png>
</file>

<file path=ppt/media/image4.jpeg>
</file>

<file path=ppt/media/image5.jpe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3/7/2022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7" name="Date Placeholder 6"/>
          <p:cNvSpPr>
            <a:spLocks noGrp="1"/>
          </p:cNvSpPr>
          <p:nvPr>
            <p:ph type="dt" sz="half" idx="10"/>
          </p:nvPr>
        </p:nvSpPr>
        <p:spPr/>
        <p:txBody>
          <a:bodyPr/>
          <a:lstStyle/>
          <a:p>
            <a:fld id="{24E39389-D342-42C9-A280-8ADE336DA885}" type="datetime1">
              <a:rPr lang="en-US" smtClean="0"/>
              <a:t>3/7/2022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B5ED82-9221-4209-9FC6-897FECC94D85}" type="datetime1">
              <a:rPr lang="en-US" smtClean="0"/>
              <a:t>3/7/2022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695C5F-8991-4788-8021-97F7E97CAA77}" type="datetime1">
              <a:rPr lang="en-US" smtClean="0"/>
              <a:t>3/7/2022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680732C-99B6-468D-8E86-54127C661C29}" type="datetime1">
              <a:rPr lang="en-US" smtClean="0"/>
              <a:t>3/7/2022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3/7/2022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81912" y="2638044"/>
            <a:ext cx="4271771" cy="31019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338315" y="2638044"/>
            <a:ext cx="4270247" cy="31019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7"/>
          <p:cNvSpPr>
            <a:spLocks noGrp="1"/>
          </p:cNvSpPr>
          <p:nvPr>
            <p:ph type="dt" sz="half" idx="10"/>
          </p:nvPr>
        </p:nvSpPr>
        <p:spPr/>
        <p:txBody>
          <a:bodyPr/>
          <a:lstStyle/>
          <a:p>
            <a:fld id="{2A427D05-0AAA-4191-8602-39A011BE220C}" type="datetime1">
              <a:rPr lang="en-US" smtClean="0"/>
              <a:t>3/7/2022</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3/7/2022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D562E2D-C320-4C5E-98F1-D60DBA71A352}" type="datetime1">
              <a:rPr lang="en-US" smtClean="0"/>
              <a:t>3/7/2022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3/7/2022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3/7/2022</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3/7/2022</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3/7/2022</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s://twitter.com/gorgeoustech" TargetMode="Externa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MissGorgeousTech/The-Last-of-its-Kind---Animal-Exctintion-NFTs/commit/a1af1bf83b1516ea039ae17fe9cd8920f386cc00"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issGorgeousTech/The-Last-of-its-Kind---Animal-Exctintion-NFTs/blob/main/Preliminary%20design"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a:bodyPr>
          <a:lstStyle/>
          <a:p>
            <a:r>
              <a:rPr lang="en-US" dirty="0" smtClean="0">
                <a:solidFill>
                  <a:schemeClr val="tx1"/>
                </a:solidFill>
              </a:rPr>
              <a:t>The road to saving Endangered Species</a:t>
            </a:r>
            <a:endParaRPr lang="en-US" dirty="0">
              <a:solidFill>
                <a:schemeClr val="tx1"/>
              </a:solidFill>
            </a:endParaRP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a:normAutofit/>
          </a:bodyPr>
          <a:lstStyle/>
          <a:p>
            <a:r>
              <a:rPr lang="pt-PT" dirty="0" smtClean="0">
                <a:solidFill>
                  <a:srgbClr val="FFFFFF"/>
                </a:solidFill>
              </a:rPr>
              <a:t>TFrazao</a:t>
            </a:r>
            <a:endParaRPr lang="en-US" dirty="0">
              <a:solidFill>
                <a:srgbClr val="FFFFFF"/>
              </a:solidFill>
            </a:endParaRPr>
          </a:p>
        </p:txBody>
      </p:sp>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artisticPhotocopy trans="50000"/>
                    </a14:imgEffect>
                  </a14:imgLayer>
                </a14:imgProps>
              </a:ext>
            </a:extLst>
          </a:blip>
          <a:stretch>
            <a:fillRect/>
          </a:stretch>
        </p:blipFill>
        <p:spPr>
          <a:xfrm>
            <a:off x="10344150" y="5639682"/>
            <a:ext cx="1619250" cy="1064507"/>
          </a:xfrm>
          <a:prstGeom prst="rect">
            <a:avLst/>
          </a:prstGeom>
          <a:effectLst>
            <a:outerShdw blurRad="63500" sx="102000" sy="102000" algn="ctr" rotWithShape="0">
              <a:prstClr val="black">
                <a:alpha val="40000"/>
              </a:prstClr>
            </a:outerShdw>
            <a:softEdge rad="12700"/>
          </a:effectLst>
        </p:spPr>
      </p:pic>
    </p:spTree>
    <p:extLst>
      <p:ext uri="{BB962C8B-B14F-4D97-AF65-F5344CB8AC3E}">
        <p14:creationId xmlns:p14="http://schemas.microsoft.com/office/powerpoint/2010/main" val="24010680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pt-PT" dirty="0" smtClean="0">
                <a:solidFill>
                  <a:schemeClr val="bg1"/>
                </a:solidFill>
              </a:rPr>
              <a:t>Future</a:t>
            </a:r>
            <a:endParaRPr lang="en-US" dirty="0">
              <a:solidFill>
                <a:schemeClr val="bg1"/>
              </a:solidFill>
            </a:endParaRPr>
          </a:p>
        </p:txBody>
      </p:sp>
      <p:sp>
        <p:nvSpPr>
          <p:cNvPr id="3" name="TextBox 2"/>
          <p:cNvSpPr txBox="1"/>
          <p:nvPr/>
        </p:nvSpPr>
        <p:spPr>
          <a:xfrm>
            <a:off x="6284685" y="478971"/>
            <a:ext cx="4659086" cy="369332"/>
          </a:xfrm>
          <a:prstGeom prst="rect">
            <a:avLst/>
          </a:prstGeom>
          <a:noFill/>
        </p:spPr>
        <p:txBody>
          <a:bodyPr wrap="square" rtlCol="0">
            <a:spAutoFit/>
          </a:bodyPr>
          <a:lstStyle/>
          <a:p>
            <a:pPr algn="ctr"/>
            <a:r>
              <a:rPr lang="pt-PT" b="1" dirty="0" smtClean="0"/>
              <a:t>Later Project</a:t>
            </a:r>
            <a:endParaRPr lang="en-US" b="1" dirty="0"/>
          </a:p>
        </p:txBody>
      </p:sp>
      <p:sp>
        <p:nvSpPr>
          <p:cNvPr id="4" name="TextBox 3"/>
          <p:cNvSpPr txBox="1"/>
          <p:nvPr/>
        </p:nvSpPr>
        <p:spPr>
          <a:xfrm>
            <a:off x="5588000" y="1509486"/>
            <a:ext cx="5936343" cy="2585323"/>
          </a:xfrm>
          <a:prstGeom prst="rect">
            <a:avLst/>
          </a:prstGeom>
          <a:noFill/>
        </p:spPr>
        <p:txBody>
          <a:bodyPr wrap="square" rtlCol="0">
            <a:spAutoFit/>
          </a:bodyPr>
          <a:lstStyle/>
          <a:p>
            <a:r>
              <a:rPr lang="en-US" dirty="0"/>
              <a:t>If Constitution DAO was able to raise enough capital to stand a chance at buying a copy of the constitution, then perhaps a similar NFT protocol could raise enough money to 'buy' an endangered species</a:t>
            </a:r>
            <a:r>
              <a:rPr lang="en-US" dirty="0" smtClean="0"/>
              <a:t>.  The </a:t>
            </a:r>
            <a:r>
              <a:rPr lang="en-US" dirty="0"/>
              <a:t>"Endangered DAO" would probably need to buy some land as well. Ideally, people would need to buy "the guaranteed survival of the species, in perpetuity". It will involve, land, wildlife monitoring, and protection services. There would be ongoing expenses making it a challenge but also very interesting.</a:t>
            </a:r>
          </a:p>
        </p:txBody>
      </p:sp>
    </p:spTree>
    <p:extLst>
      <p:ext uri="{BB962C8B-B14F-4D97-AF65-F5344CB8AC3E}">
        <p14:creationId xmlns:p14="http://schemas.microsoft.com/office/powerpoint/2010/main" val="236685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fontScale="90000"/>
          </a:bodyPr>
          <a:lstStyle/>
          <a:p>
            <a:r>
              <a:rPr lang="pt-PT" dirty="0" smtClean="0">
                <a:solidFill>
                  <a:schemeClr val="bg1"/>
                </a:solidFill>
              </a:rPr>
              <a:t>Saving Endangered Species</a:t>
            </a:r>
            <a:endParaRPr lang="en-US" dirty="0">
              <a:solidFill>
                <a:schemeClr val="bg1"/>
              </a:solidFill>
            </a:endParaRPr>
          </a:p>
        </p:txBody>
      </p:sp>
      <p:sp>
        <p:nvSpPr>
          <p:cNvPr id="4" name="AutoShape 2" descr="Twitter logo icon Royalty Free Vector Image - VectorStock"/>
          <p:cNvSpPr>
            <a:spLocks noChangeAspect="1" noChangeArrowheads="1"/>
          </p:cNvSpPr>
          <p:nvPr/>
        </p:nvSpPr>
        <p:spPr bwMode="auto">
          <a:xfrm>
            <a:off x="5627461" y="14811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8" name="Picture 4" descr="Twitter logo icon Royalty Free Vector Image - VectorStock">
            <a:hlinkClick r:id="rId2"/>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572"/>
          <a:stretch/>
        </p:blipFill>
        <p:spPr bwMode="auto">
          <a:xfrm>
            <a:off x="9353198" y="6148311"/>
            <a:ext cx="395967" cy="39098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9749165" y="6144651"/>
            <a:ext cx="1789691" cy="369332"/>
          </a:xfrm>
          <a:prstGeom prst="rect">
            <a:avLst/>
          </a:prstGeom>
          <a:noFill/>
        </p:spPr>
        <p:txBody>
          <a:bodyPr wrap="square" rtlCol="0">
            <a:spAutoFit/>
          </a:bodyPr>
          <a:lstStyle/>
          <a:p>
            <a:r>
              <a:rPr lang="pt-PT" dirty="0" smtClean="0"/>
              <a:t>@GorgeousTech</a:t>
            </a:r>
            <a:endParaRPr lang="en-US" dirty="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0908" y="-1"/>
            <a:ext cx="7541092" cy="5181601"/>
          </a:xfrm>
          <a:prstGeom prst="rect">
            <a:avLst/>
          </a:prstGeom>
        </p:spPr>
      </p:pic>
      <p:sp>
        <p:nvSpPr>
          <p:cNvPr id="9" name="TextBox 8"/>
          <p:cNvSpPr txBox="1"/>
          <p:nvPr/>
        </p:nvSpPr>
        <p:spPr>
          <a:xfrm>
            <a:off x="4650908" y="5370286"/>
            <a:ext cx="7541092" cy="1200329"/>
          </a:xfrm>
          <a:prstGeom prst="rect">
            <a:avLst/>
          </a:prstGeom>
          <a:noFill/>
        </p:spPr>
        <p:txBody>
          <a:bodyPr wrap="square" rtlCol="0">
            <a:spAutoFit/>
          </a:bodyPr>
          <a:lstStyle/>
          <a:p>
            <a:pPr algn="ctr"/>
            <a:r>
              <a:rPr lang="pt-PT" dirty="0" smtClean="0"/>
              <a:t>Thank you for the opportunity to show my project.</a:t>
            </a:r>
          </a:p>
          <a:p>
            <a:pPr algn="ctr"/>
            <a:r>
              <a:rPr lang="en-US" dirty="0" smtClean="0"/>
              <a:t>[Codeless </a:t>
            </a:r>
            <a:r>
              <a:rPr lang="en-US" dirty="0"/>
              <a:t>Conduct] - Open Track </a:t>
            </a:r>
            <a:r>
              <a:rPr lang="en-US" dirty="0" smtClean="0"/>
              <a:t>– General</a:t>
            </a:r>
          </a:p>
          <a:p>
            <a:pPr algn="ctr"/>
            <a:r>
              <a:rPr lang="pt-PT" dirty="0" smtClean="0"/>
              <a:t>09th March 2022</a:t>
            </a:r>
            <a:endParaRPr lang="en-US" dirty="0"/>
          </a:p>
          <a:p>
            <a:r>
              <a:rPr lang="pt-PT" dirty="0" smtClean="0"/>
              <a:t> </a:t>
            </a:r>
            <a:endParaRPr lang="en-US" dirty="0"/>
          </a:p>
        </p:txBody>
      </p:sp>
    </p:spTree>
    <p:extLst>
      <p:ext uri="{BB962C8B-B14F-4D97-AF65-F5344CB8AC3E}">
        <p14:creationId xmlns:p14="http://schemas.microsoft.com/office/powerpoint/2010/main" val="19026532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pt-PT" dirty="0" smtClean="0">
                <a:solidFill>
                  <a:schemeClr val="bg1"/>
                </a:solidFill>
              </a:rPr>
              <a:t>Summary</a:t>
            </a:r>
            <a:endParaRPr lang="en-US" dirty="0">
              <a:solidFill>
                <a:schemeClr val="bg1"/>
              </a:solidFill>
            </a:endParaRPr>
          </a:p>
        </p:txBody>
      </p:sp>
      <p:sp>
        <p:nvSpPr>
          <p:cNvPr id="8" name="TextBox 7"/>
          <p:cNvSpPr txBox="1"/>
          <p:nvPr/>
        </p:nvSpPr>
        <p:spPr>
          <a:xfrm>
            <a:off x="8934450" y="1040189"/>
            <a:ext cx="2790824" cy="1793314"/>
          </a:xfrm>
          <a:prstGeom prst="rect">
            <a:avLst/>
          </a:prstGeom>
          <a:noFill/>
        </p:spPr>
        <p:txBody>
          <a:bodyPr wrap="square" rtlCol="0">
            <a:spAutoFit/>
          </a:bodyPr>
          <a:lstStyle/>
          <a:p>
            <a:endParaRPr lang="en-US" dirty="0"/>
          </a:p>
        </p:txBody>
      </p:sp>
      <p:sp>
        <p:nvSpPr>
          <p:cNvPr id="9" name="TextBox 8"/>
          <p:cNvSpPr txBox="1"/>
          <p:nvPr/>
        </p:nvSpPr>
        <p:spPr>
          <a:xfrm>
            <a:off x="9086850" y="1192589"/>
            <a:ext cx="2790824" cy="1793314"/>
          </a:xfrm>
          <a:prstGeom prst="rect">
            <a:avLst/>
          </a:prstGeom>
          <a:noFill/>
        </p:spPr>
        <p:txBody>
          <a:bodyPr wrap="square" rtlCol="0">
            <a:spAutoFit/>
          </a:bodyPr>
          <a:lstStyle/>
          <a:p>
            <a:endParaRPr lang="en-US" dirty="0"/>
          </a:p>
        </p:txBody>
      </p:sp>
      <p:sp>
        <p:nvSpPr>
          <p:cNvPr id="10" name="TextBox 9"/>
          <p:cNvSpPr txBox="1"/>
          <p:nvPr/>
        </p:nvSpPr>
        <p:spPr>
          <a:xfrm>
            <a:off x="5297763" y="3235319"/>
            <a:ext cx="2790824" cy="3416320"/>
          </a:xfrm>
          <a:prstGeom prst="rect">
            <a:avLst/>
          </a:prstGeom>
          <a:noFill/>
          <a:ln>
            <a:solidFill>
              <a:srgbClr val="FF0000"/>
            </a:solidFill>
          </a:ln>
          <a:effectLst>
            <a:outerShdw blurRad="63500" sx="102000" sy="102000" algn="ctr" rotWithShape="0">
              <a:prstClr val="black">
                <a:alpha val="40000"/>
              </a:prstClr>
            </a:outerShdw>
          </a:effectLst>
        </p:spPr>
        <p:txBody>
          <a:bodyPr wrap="square" rtlCol="0">
            <a:spAutoFit/>
          </a:bodyPr>
          <a:lstStyle/>
          <a:p>
            <a:pPr algn="ctr"/>
            <a:r>
              <a:rPr lang="pt-PT" b="1" dirty="0" smtClean="0"/>
              <a:t>How am I do it:</a:t>
            </a:r>
          </a:p>
          <a:p>
            <a:pPr algn="ctr"/>
            <a:endParaRPr lang="pt-PT" b="1" dirty="0" smtClean="0"/>
          </a:p>
          <a:p>
            <a:pPr marL="285750" indent="-285750">
              <a:buFont typeface="Arial" panose="020B0604020202020204" pitchFamily="34" charset="0"/>
              <a:buChar char="•"/>
            </a:pPr>
            <a:r>
              <a:rPr lang="pt-PT" dirty="0" smtClean="0"/>
              <a:t>By creating NFT protocol;</a:t>
            </a:r>
          </a:p>
          <a:p>
            <a:pPr marL="285750" indent="-285750">
              <a:buFont typeface="Arial" panose="020B0604020202020204" pitchFamily="34" charset="0"/>
              <a:buChar char="•"/>
            </a:pPr>
            <a:r>
              <a:rPr lang="pt-PT" dirty="0" smtClean="0"/>
              <a:t>To raise money to “buy” an endangered species;</a:t>
            </a:r>
          </a:p>
          <a:p>
            <a:pPr marL="285750" indent="-285750">
              <a:buFont typeface="Arial" panose="020B0604020202020204" pitchFamily="34" charset="0"/>
              <a:buChar char="•"/>
            </a:pPr>
            <a:r>
              <a:rPr lang="pt-PT" dirty="0"/>
              <a:t>T</a:t>
            </a:r>
            <a:r>
              <a:rPr lang="en-US" dirty="0" err="1" smtClean="0"/>
              <a:t>rading</a:t>
            </a:r>
            <a:r>
              <a:rPr lang="en-US" dirty="0" smtClean="0"/>
              <a:t> unique NFTs with a build-in commission </a:t>
            </a:r>
            <a:r>
              <a:rPr lang="en-US" dirty="0"/>
              <a:t>to the Charity </a:t>
            </a:r>
            <a:r>
              <a:rPr lang="en-US" dirty="0" smtClean="0"/>
              <a:t>Organization that protects a specific species.</a:t>
            </a:r>
            <a:endParaRPr lang="pt-PT" b="1" dirty="0" smtClean="0"/>
          </a:p>
        </p:txBody>
      </p:sp>
      <p:sp>
        <p:nvSpPr>
          <p:cNvPr id="11" name="TextBox 10"/>
          <p:cNvSpPr txBox="1"/>
          <p:nvPr/>
        </p:nvSpPr>
        <p:spPr>
          <a:xfrm>
            <a:off x="8620125" y="443636"/>
            <a:ext cx="2790824" cy="2585323"/>
          </a:xfrm>
          <a:prstGeom prst="rect">
            <a:avLst/>
          </a:prstGeom>
          <a:noFill/>
          <a:ln>
            <a:solidFill>
              <a:srgbClr val="FF0000"/>
            </a:solidFill>
          </a:ln>
          <a:effectLst>
            <a:outerShdw blurRad="63500" sx="102000" sy="102000" algn="ctr" rotWithShape="0">
              <a:prstClr val="black">
                <a:alpha val="40000"/>
              </a:prstClr>
            </a:outerShdw>
          </a:effectLst>
        </p:spPr>
        <p:txBody>
          <a:bodyPr wrap="square" rtlCol="0">
            <a:spAutoFit/>
          </a:bodyPr>
          <a:lstStyle/>
          <a:p>
            <a:pPr algn="ctr"/>
            <a:r>
              <a:rPr lang="en-US" b="1" dirty="0">
                <a:solidFill>
                  <a:srgbClr val="000000"/>
                </a:solidFill>
              </a:rPr>
              <a:t>Why I am doing it</a:t>
            </a:r>
            <a:r>
              <a:rPr lang="en-US" b="1" dirty="0" smtClean="0">
                <a:solidFill>
                  <a:srgbClr val="000000"/>
                </a:solidFill>
              </a:rPr>
              <a:t>:</a:t>
            </a:r>
          </a:p>
          <a:p>
            <a:endParaRPr lang="en-US" b="1" dirty="0" smtClean="0">
              <a:solidFill>
                <a:srgbClr val="000000"/>
              </a:solidFill>
            </a:endParaRPr>
          </a:p>
          <a:p>
            <a:pPr marL="285750" indent="-285750">
              <a:buFont typeface="Arial" panose="020B0604020202020204" pitchFamily="34" charset="0"/>
              <a:buChar char="•"/>
            </a:pPr>
            <a:r>
              <a:rPr lang="en-US" dirty="0" smtClean="0"/>
              <a:t>Each species has </a:t>
            </a:r>
            <a:r>
              <a:rPr lang="en-US" dirty="0"/>
              <a:t>an important role in </a:t>
            </a:r>
            <a:r>
              <a:rPr lang="en-US" dirty="0" smtClean="0"/>
              <a:t>nature;</a:t>
            </a:r>
          </a:p>
          <a:p>
            <a:pPr marL="285750" indent="-285750">
              <a:buFont typeface="Arial" panose="020B0604020202020204" pitchFamily="34" charset="0"/>
              <a:buChar char="•"/>
            </a:pPr>
            <a:r>
              <a:rPr lang="en-US" dirty="0"/>
              <a:t>I would like to contribute to </a:t>
            </a:r>
            <a:r>
              <a:rPr lang="en-US" dirty="0" smtClean="0"/>
              <a:t>saving animals using </a:t>
            </a:r>
            <a:r>
              <a:rPr lang="en-US" dirty="0"/>
              <a:t>web </a:t>
            </a:r>
            <a:r>
              <a:rPr lang="en-US" dirty="0" smtClean="0"/>
              <a:t>3.0;</a:t>
            </a:r>
          </a:p>
          <a:p>
            <a:pPr marL="285750" indent="-285750">
              <a:buFont typeface="Arial" panose="020B0604020202020204" pitchFamily="34" charset="0"/>
              <a:buChar char="•"/>
            </a:pPr>
            <a:endParaRPr lang="en-US" b="1" dirty="0" smtClean="0">
              <a:solidFill>
                <a:srgbClr val="000000"/>
              </a:solidFill>
            </a:endParaRPr>
          </a:p>
          <a:p>
            <a:endParaRPr lang="en-US" dirty="0"/>
          </a:p>
        </p:txBody>
      </p:sp>
      <p:sp>
        <p:nvSpPr>
          <p:cNvPr id="12" name="TextBox 11"/>
          <p:cNvSpPr txBox="1"/>
          <p:nvPr/>
        </p:nvSpPr>
        <p:spPr>
          <a:xfrm>
            <a:off x="8620125" y="3235319"/>
            <a:ext cx="2790824" cy="3416320"/>
          </a:xfrm>
          <a:prstGeom prst="rect">
            <a:avLst/>
          </a:prstGeom>
          <a:noFill/>
          <a:ln>
            <a:solidFill>
              <a:srgbClr val="FF0000"/>
            </a:solidFill>
          </a:ln>
          <a:effectLst>
            <a:outerShdw blurRad="63500" sx="102000" sy="102000" algn="ctr" rotWithShape="0">
              <a:prstClr val="black">
                <a:alpha val="40000"/>
              </a:prstClr>
            </a:outerShdw>
          </a:effectLst>
        </p:spPr>
        <p:txBody>
          <a:bodyPr wrap="square" rtlCol="0">
            <a:spAutoFit/>
          </a:bodyPr>
          <a:lstStyle/>
          <a:p>
            <a:pPr algn="ctr"/>
            <a:r>
              <a:rPr lang="en-US" b="1" dirty="0">
                <a:solidFill>
                  <a:srgbClr val="000000"/>
                </a:solidFill>
              </a:rPr>
              <a:t>Who are the </a:t>
            </a:r>
            <a:r>
              <a:rPr lang="en-US" b="1" dirty="0" smtClean="0">
                <a:solidFill>
                  <a:srgbClr val="000000"/>
                </a:solidFill>
              </a:rPr>
              <a:t>players:</a:t>
            </a:r>
          </a:p>
          <a:p>
            <a:pPr algn="ctr"/>
            <a:endParaRPr lang="pt-PT" b="1" dirty="0">
              <a:solidFill>
                <a:srgbClr val="000000"/>
              </a:solidFill>
            </a:endParaRPr>
          </a:p>
          <a:p>
            <a:pPr marL="285750" indent="-285750">
              <a:buFont typeface="Arial" panose="020B0604020202020204" pitchFamily="34" charset="0"/>
              <a:buChar char="•"/>
            </a:pPr>
            <a:r>
              <a:rPr lang="pt-PT" dirty="0" smtClean="0">
                <a:solidFill>
                  <a:srgbClr val="000000"/>
                </a:solidFill>
              </a:rPr>
              <a:t>Developers – app development, investing</a:t>
            </a:r>
          </a:p>
          <a:p>
            <a:pPr marL="285750" indent="-285750">
              <a:buFont typeface="Arial" panose="020B0604020202020204" pitchFamily="34" charset="0"/>
              <a:buChar char="•"/>
            </a:pPr>
            <a:r>
              <a:rPr lang="pt-PT" dirty="0" smtClean="0">
                <a:solidFill>
                  <a:srgbClr val="000000"/>
                </a:solidFill>
              </a:rPr>
              <a:t>Curators/Investors – investing</a:t>
            </a:r>
          </a:p>
          <a:p>
            <a:pPr marL="285750" indent="-285750">
              <a:buFont typeface="Arial" panose="020B0604020202020204" pitchFamily="34" charset="0"/>
              <a:buChar char="•"/>
            </a:pPr>
            <a:r>
              <a:rPr lang="pt-PT" dirty="0" smtClean="0">
                <a:solidFill>
                  <a:srgbClr val="000000"/>
                </a:solidFill>
              </a:rPr>
              <a:t>Buyers/traders NFTs – provide on going funding</a:t>
            </a:r>
          </a:p>
          <a:p>
            <a:pPr marL="285750" indent="-285750">
              <a:buFont typeface="Arial" panose="020B0604020202020204" pitchFamily="34" charset="0"/>
              <a:buChar char="•"/>
            </a:pPr>
            <a:r>
              <a:rPr lang="pt-PT" dirty="0" smtClean="0">
                <a:solidFill>
                  <a:srgbClr val="000000"/>
                </a:solidFill>
              </a:rPr>
              <a:t>Members of DAO – buy access to voting</a:t>
            </a:r>
          </a:p>
          <a:p>
            <a:pPr marL="285750" indent="-285750">
              <a:buFont typeface="Arial" panose="020B0604020202020204" pitchFamily="34" charset="0"/>
              <a:buChar char="•"/>
            </a:pPr>
            <a:r>
              <a:rPr lang="pt-PT" dirty="0" smtClean="0">
                <a:solidFill>
                  <a:srgbClr val="000000"/>
                </a:solidFill>
              </a:rPr>
              <a:t>Animal Charities</a:t>
            </a:r>
            <a:endParaRPr lang="pt-PT" dirty="0">
              <a:solidFill>
                <a:srgbClr val="000000"/>
              </a:solidFill>
            </a:endParaRPr>
          </a:p>
          <a:p>
            <a:pPr algn="ctr"/>
            <a:endParaRPr lang="en-US" b="1" dirty="0"/>
          </a:p>
        </p:txBody>
      </p:sp>
      <p:sp>
        <p:nvSpPr>
          <p:cNvPr id="13" name="TextBox 12"/>
          <p:cNvSpPr txBox="1"/>
          <p:nvPr/>
        </p:nvSpPr>
        <p:spPr>
          <a:xfrm>
            <a:off x="5272109" y="443636"/>
            <a:ext cx="2790824" cy="2585323"/>
          </a:xfrm>
          <a:prstGeom prst="rect">
            <a:avLst/>
          </a:prstGeom>
          <a:noFill/>
          <a:ln>
            <a:solidFill>
              <a:srgbClr val="FF0000"/>
            </a:solidFill>
          </a:ln>
          <a:effectLst>
            <a:outerShdw blurRad="63500" sx="102000" sy="102000" algn="ctr" rotWithShape="0">
              <a:prstClr val="black">
                <a:alpha val="40000"/>
              </a:prstClr>
            </a:outerShdw>
          </a:effectLst>
        </p:spPr>
        <p:txBody>
          <a:bodyPr wrap="square" rtlCol="0">
            <a:spAutoFit/>
          </a:bodyPr>
          <a:lstStyle/>
          <a:p>
            <a:pPr algn="ctr"/>
            <a:r>
              <a:rPr lang="en-US" b="1" dirty="0">
                <a:solidFill>
                  <a:srgbClr val="000000"/>
                </a:solidFill>
              </a:rPr>
              <a:t>The main idea</a:t>
            </a:r>
            <a:r>
              <a:rPr lang="en-US" b="1" dirty="0" smtClean="0">
                <a:solidFill>
                  <a:srgbClr val="000000"/>
                </a:solidFill>
              </a:rPr>
              <a:t>:</a:t>
            </a:r>
          </a:p>
          <a:p>
            <a:pPr algn="ctr"/>
            <a:endParaRPr lang="en-US" b="1" dirty="0" smtClean="0">
              <a:solidFill>
                <a:srgbClr val="000000"/>
              </a:solidFill>
            </a:endParaRPr>
          </a:p>
          <a:p>
            <a:pPr marL="285750" indent="-285750">
              <a:buFont typeface="Arial" panose="020B0604020202020204" pitchFamily="34" charset="0"/>
              <a:buChar char="•"/>
            </a:pPr>
            <a:r>
              <a:rPr lang="en-US" dirty="0" smtClean="0"/>
              <a:t>Different </a:t>
            </a:r>
            <a:r>
              <a:rPr lang="en-US" dirty="0"/>
              <a:t>animals species are going </a:t>
            </a:r>
            <a:r>
              <a:rPr lang="en-US" dirty="0" smtClean="0"/>
              <a:t>extinct;</a:t>
            </a:r>
          </a:p>
          <a:p>
            <a:pPr marL="285750" indent="-285750">
              <a:buFont typeface="Arial" panose="020B0604020202020204" pitchFamily="34" charset="0"/>
              <a:buChar char="•"/>
            </a:pPr>
            <a:r>
              <a:rPr lang="en-US" dirty="0" smtClean="0"/>
              <a:t>The causes are loss </a:t>
            </a:r>
            <a:r>
              <a:rPr lang="en-US" dirty="0"/>
              <a:t>of habitat by climate changes or human </a:t>
            </a:r>
            <a:r>
              <a:rPr lang="en-US" dirty="0" smtClean="0"/>
              <a:t>activity.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4443857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fontScale="90000"/>
          </a:bodyPr>
          <a:lstStyle/>
          <a:p>
            <a:r>
              <a:rPr lang="pt-PT" dirty="0" smtClean="0">
                <a:solidFill>
                  <a:schemeClr val="bg1"/>
                </a:solidFill>
              </a:rPr>
              <a:t>Inspiration from workshops</a:t>
            </a:r>
            <a:endParaRPr lang="en-US" dirty="0">
              <a:solidFill>
                <a:schemeClr val="bg1"/>
              </a:solidFill>
            </a:endParaRPr>
          </a:p>
        </p:txBody>
      </p:sp>
      <p:sp>
        <p:nvSpPr>
          <p:cNvPr id="4" name="TextBox 3"/>
          <p:cNvSpPr txBox="1"/>
          <p:nvPr/>
        </p:nvSpPr>
        <p:spPr>
          <a:xfrm>
            <a:off x="5529943" y="551543"/>
            <a:ext cx="6183086" cy="5078313"/>
          </a:xfrm>
          <a:prstGeom prst="rect">
            <a:avLst/>
          </a:prstGeom>
          <a:noFill/>
        </p:spPr>
        <p:txBody>
          <a:bodyPr wrap="square" rtlCol="0">
            <a:spAutoFit/>
          </a:bodyPr>
          <a:lstStyle/>
          <a:p>
            <a:r>
              <a:rPr lang="en-US" dirty="0"/>
              <a:t>My idea has a bit of inspiration from all the workshops and that is why I chose the general category since it doesn't fit inside of only </a:t>
            </a:r>
            <a:r>
              <a:rPr lang="en-US" dirty="0" smtClean="0"/>
              <a:t>one.</a:t>
            </a:r>
          </a:p>
          <a:p>
            <a:endParaRPr lang="en-US" dirty="0"/>
          </a:p>
          <a:p>
            <a:r>
              <a:rPr lang="en-US" b="1" dirty="0" smtClean="0">
                <a:solidFill>
                  <a:srgbClr val="FF0000"/>
                </a:solidFill>
              </a:rPr>
              <a:t>Community:</a:t>
            </a:r>
          </a:p>
          <a:p>
            <a:pPr marL="285750" indent="-285750">
              <a:buFont typeface="Arial" panose="020B0604020202020204" pitchFamily="34" charset="0"/>
              <a:buChar char="•"/>
            </a:pPr>
            <a:r>
              <a:rPr lang="en-US" dirty="0" smtClean="0"/>
              <a:t>to let contributors have a key impact on the project's mission and key values, letting them by vote decide which species are important to save and which charities need the most;</a:t>
            </a:r>
          </a:p>
          <a:p>
            <a:pPr marL="285750" indent="-285750">
              <a:buFont typeface="Arial" panose="020B0604020202020204" pitchFamily="34" charset="0"/>
              <a:buChar char="•"/>
            </a:pPr>
            <a:r>
              <a:rPr lang="pt-PT" dirty="0" smtClean="0"/>
              <a:t>to attract buyers and traders and grow the community by giving them positive feedback on their actions.</a:t>
            </a:r>
          </a:p>
          <a:p>
            <a:pPr marL="285750" indent="-285750">
              <a:buFont typeface="Arial" panose="020B0604020202020204" pitchFamily="34" charset="0"/>
              <a:buChar char="•"/>
            </a:pPr>
            <a:endParaRPr lang="pt-PT" dirty="0"/>
          </a:p>
          <a:p>
            <a:r>
              <a:rPr lang="pt-PT" b="1" dirty="0" smtClean="0">
                <a:solidFill>
                  <a:srgbClr val="FF0000"/>
                </a:solidFill>
              </a:rPr>
              <a:t>Tokenomics:</a:t>
            </a:r>
            <a:endParaRPr lang="en-US" b="1" dirty="0" smtClean="0">
              <a:solidFill>
                <a:srgbClr val="FF0000"/>
              </a:solidFill>
            </a:endParaRPr>
          </a:p>
          <a:p>
            <a:pPr marL="285750" indent="-285750">
              <a:buFont typeface="Arial" panose="020B0604020202020204" pitchFamily="34" charset="0"/>
              <a:buChar char="•"/>
            </a:pPr>
            <a:r>
              <a:rPr lang="en-US" dirty="0"/>
              <a:t>since endangered species are scarce,  it helped me understand the potential value of this project by considering aspects of tokens creation and management including supply, in the end, an ecosystem mapping will be needed to determine more adequately the value flows.</a:t>
            </a:r>
            <a:br>
              <a:rPr lang="en-US" dirty="0"/>
            </a:br>
            <a:endParaRPr lang="en-US" dirty="0"/>
          </a:p>
        </p:txBody>
      </p:sp>
    </p:spTree>
    <p:extLst>
      <p:ext uri="{BB962C8B-B14F-4D97-AF65-F5344CB8AC3E}">
        <p14:creationId xmlns:p14="http://schemas.microsoft.com/office/powerpoint/2010/main" val="39237403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fontScale="90000"/>
          </a:bodyPr>
          <a:lstStyle/>
          <a:p>
            <a:r>
              <a:rPr lang="pt-PT" dirty="0" smtClean="0">
                <a:solidFill>
                  <a:schemeClr val="bg1"/>
                </a:solidFill>
              </a:rPr>
              <a:t>Inspiration from workshops</a:t>
            </a:r>
            <a:endParaRPr lang="en-US" dirty="0">
              <a:solidFill>
                <a:schemeClr val="bg1"/>
              </a:solidFill>
            </a:endParaRPr>
          </a:p>
        </p:txBody>
      </p:sp>
      <p:sp>
        <p:nvSpPr>
          <p:cNvPr id="4" name="TextBox 3"/>
          <p:cNvSpPr txBox="1"/>
          <p:nvPr/>
        </p:nvSpPr>
        <p:spPr>
          <a:xfrm>
            <a:off x="5529943" y="551543"/>
            <a:ext cx="6183086" cy="5632311"/>
          </a:xfrm>
          <a:prstGeom prst="rect">
            <a:avLst/>
          </a:prstGeom>
          <a:noFill/>
        </p:spPr>
        <p:txBody>
          <a:bodyPr wrap="square" rtlCol="0">
            <a:spAutoFit/>
          </a:bodyPr>
          <a:lstStyle/>
          <a:p>
            <a:endParaRPr lang="pt-PT" dirty="0" smtClean="0"/>
          </a:p>
          <a:p>
            <a:endParaRPr lang="pt-PT" dirty="0"/>
          </a:p>
          <a:p>
            <a:endParaRPr lang="pt-PT" dirty="0" smtClean="0"/>
          </a:p>
          <a:p>
            <a:r>
              <a:rPr lang="pt-PT" b="1" dirty="0" smtClean="0">
                <a:solidFill>
                  <a:srgbClr val="FF0000"/>
                </a:solidFill>
              </a:rPr>
              <a:t>Marketing:</a:t>
            </a:r>
            <a:endParaRPr lang="pt-PT" dirty="0"/>
          </a:p>
          <a:p>
            <a:pPr marL="285750" indent="-285750">
              <a:buFont typeface="Arial" panose="020B0604020202020204" pitchFamily="34" charset="0"/>
              <a:buChar char="•"/>
            </a:pPr>
            <a:r>
              <a:rPr lang="en-US" dirty="0" smtClean="0"/>
              <a:t>to </a:t>
            </a:r>
            <a:r>
              <a:rPr lang="en-US" dirty="0"/>
              <a:t>have a better understanding of the effective marketing channels to bring the community together, for example into Discord server, to give the community the sense of union and purpose towards a common goal and put educational resources like documentaries of the endangered species or other material provided by the charities</a:t>
            </a:r>
            <a:r>
              <a:rPr lang="en-US" dirty="0" smtClean="0"/>
              <a:t>.</a:t>
            </a:r>
          </a:p>
          <a:p>
            <a:endParaRPr lang="pt-PT" dirty="0"/>
          </a:p>
          <a:p>
            <a:r>
              <a:rPr lang="pt-PT" b="1" dirty="0" smtClean="0">
                <a:solidFill>
                  <a:srgbClr val="FF0000"/>
                </a:solidFill>
              </a:rPr>
              <a:t>Governance:</a:t>
            </a:r>
          </a:p>
          <a:p>
            <a:pPr marL="285750" indent="-285750">
              <a:buFont typeface="Arial" panose="020B0604020202020204" pitchFamily="34" charset="0"/>
              <a:buChar char="•"/>
            </a:pPr>
            <a:r>
              <a:rPr lang="en-US" dirty="0"/>
              <a:t>h</a:t>
            </a:r>
            <a:r>
              <a:rPr lang="en-US" dirty="0" smtClean="0"/>
              <a:t>ow </a:t>
            </a:r>
            <a:r>
              <a:rPr lang="en-US" dirty="0"/>
              <a:t>to think about different ways of giving voting power to all members within the DAO, but for start, it would go for the traditional model. The importance of each vote will depend on how many tokens a member bought. Depending on the number of members, the governance will probably reside in creating working groups along with members.</a:t>
            </a:r>
            <a:endParaRPr lang="en-US" dirty="0" smtClean="0"/>
          </a:p>
          <a:p>
            <a:r>
              <a:rPr lang="en-US" dirty="0"/>
              <a:t/>
            </a:r>
            <a:br>
              <a:rPr lang="en-US" dirty="0"/>
            </a:br>
            <a:endParaRPr lang="en-US" dirty="0"/>
          </a:p>
        </p:txBody>
      </p:sp>
    </p:spTree>
    <p:extLst>
      <p:ext uri="{BB962C8B-B14F-4D97-AF65-F5344CB8AC3E}">
        <p14:creationId xmlns:p14="http://schemas.microsoft.com/office/powerpoint/2010/main" val="3955372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fontScale="90000"/>
          </a:bodyPr>
          <a:lstStyle/>
          <a:p>
            <a:r>
              <a:rPr lang="en-US" dirty="0">
                <a:solidFill>
                  <a:schemeClr val="bg1"/>
                </a:solidFill>
              </a:rPr>
              <a:t>How does it add value to web3? </a:t>
            </a:r>
            <a:endParaRPr lang="en-US" dirty="0">
              <a:solidFill>
                <a:schemeClr val="bg1"/>
              </a:solidFill>
            </a:endParaRPr>
          </a:p>
        </p:txBody>
      </p:sp>
      <p:sp>
        <p:nvSpPr>
          <p:cNvPr id="3" name="TextBox 2"/>
          <p:cNvSpPr txBox="1"/>
          <p:nvPr/>
        </p:nvSpPr>
        <p:spPr>
          <a:xfrm>
            <a:off x="6093604" y="889843"/>
            <a:ext cx="4659086" cy="5078313"/>
          </a:xfrm>
          <a:prstGeom prst="rect">
            <a:avLst/>
          </a:prstGeom>
          <a:noFill/>
        </p:spPr>
        <p:txBody>
          <a:bodyPr wrap="square" rtlCol="0">
            <a:spAutoFit/>
          </a:bodyPr>
          <a:lstStyle/>
          <a:p>
            <a:r>
              <a:rPr lang="en-US" dirty="0"/>
              <a:t>The value that brings to Web 3.0 is to connect digital assets to the real world by using the </a:t>
            </a:r>
            <a:r>
              <a:rPr lang="en-US" dirty="0">
                <a:solidFill>
                  <a:srgbClr val="FF0000"/>
                </a:solidFill>
              </a:rPr>
              <a:t>Unique </a:t>
            </a:r>
            <a:r>
              <a:rPr lang="en-US" dirty="0" smtClean="0">
                <a:solidFill>
                  <a:srgbClr val="FF0000"/>
                </a:solidFill>
              </a:rPr>
              <a:t>Identifiers (</a:t>
            </a:r>
            <a:r>
              <a:rPr lang="en-US" dirty="0" err="1" smtClean="0">
                <a:solidFill>
                  <a:srgbClr val="FF0000"/>
                </a:solidFill>
              </a:rPr>
              <a:t>Uids</a:t>
            </a:r>
            <a:r>
              <a:rPr lang="en-US" dirty="0" smtClean="0">
                <a:solidFill>
                  <a:srgbClr val="FF0000"/>
                </a:solidFill>
              </a:rPr>
              <a:t>) </a:t>
            </a:r>
            <a:r>
              <a:rPr lang="en-US" dirty="0"/>
              <a:t>related to a determined animal. As a result, there is a digital scarcity of the digital asset as the production of the NFTs is effectively tied to the existence of a determined animal</a:t>
            </a:r>
            <a:r>
              <a:rPr lang="en-US" dirty="0" smtClean="0"/>
              <a:t>.  Which </a:t>
            </a:r>
            <a:r>
              <a:rPr lang="en-US" dirty="0"/>
              <a:t>are the Unique Identifiers? These NFTs can include </a:t>
            </a:r>
            <a:r>
              <a:rPr lang="en-US" dirty="0">
                <a:solidFill>
                  <a:srgbClr val="FF0000"/>
                </a:solidFill>
              </a:rPr>
              <a:t>high-resolution photography</a:t>
            </a:r>
            <a:r>
              <a:rPr lang="en-US" dirty="0"/>
              <a:t>, </a:t>
            </a:r>
            <a:r>
              <a:rPr lang="en-US" dirty="0">
                <a:solidFill>
                  <a:srgbClr val="FF0000"/>
                </a:solidFill>
              </a:rPr>
              <a:t>audio recordings </a:t>
            </a:r>
            <a:r>
              <a:rPr lang="en-US" dirty="0"/>
              <a:t>of sound calls, and DNA sampling to obtain a </a:t>
            </a:r>
            <a:r>
              <a:rPr lang="en-US" dirty="0">
                <a:solidFill>
                  <a:srgbClr val="FF0000"/>
                </a:solidFill>
              </a:rPr>
              <a:t>DNA sequence format file</a:t>
            </a:r>
            <a:r>
              <a:rPr lang="en-US" dirty="0" smtClean="0"/>
              <a:t>. Since </a:t>
            </a:r>
            <a:r>
              <a:rPr lang="en-US" dirty="0"/>
              <a:t>these animals are unique, these NFTs tokens are auctioned as an ERC721 token. When an NFT is traded, a commission can be sent to the original creator/curator of the NFT, and a build-in commission is sent to the Charity Organization on every sale and re-sale of the NFTs. That way it would provide ongoing funding. </a:t>
            </a:r>
          </a:p>
        </p:txBody>
      </p:sp>
    </p:spTree>
    <p:extLst>
      <p:ext uri="{BB962C8B-B14F-4D97-AF65-F5344CB8AC3E}">
        <p14:creationId xmlns:p14="http://schemas.microsoft.com/office/powerpoint/2010/main" val="40056046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en-US" dirty="0">
                <a:solidFill>
                  <a:schemeClr val="bg1"/>
                </a:solidFill>
              </a:rPr>
              <a:t>What problem does it solve?</a:t>
            </a:r>
            <a:endParaRPr lang="en-US" dirty="0">
              <a:solidFill>
                <a:schemeClr val="bg1"/>
              </a:solidFill>
            </a:endParaRPr>
          </a:p>
        </p:txBody>
      </p:sp>
      <p:sp>
        <p:nvSpPr>
          <p:cNvPr id="3" name="TextBox 2"/>
          <p:cNvSpPr txBox="1"/>
          <p:nvPr/>
        </p:nvSpPr>
        <p:spPr>
          <a:xfrm>
            <a:off x="6093604" y="1305341"/>
            <a:ext cx="4659086" cy="4247317"/>
          </a:xfrm>
          <a:prstGeom prst="rect">
            <a:avLst/>
          </a:prstGeom>
          <a:noFill/>
        </p:spPr>
        <p:txBody>
          <a:bodyPr wrap="square" rtlCol="0">
            <a:spAutoFit/>
          </a:bodyPr>
          <a:lstStyle/>
          <a:p>
            <a:r>
              <a:rPr lang="en-US" dirty="0"/>
              <a:t>Using </a:t>
            </a:r>
            <a:r>
              <a:rPr lang="en-US" dirty="0" err="1" smtClean="0"/>
              <a:t>Uids</a:t>
            </a:r>
            <a:r>
              <a:rPr lang="en-US" dirty="0" smtClean="0"/>
              <a:t> </a:t>
            </a:r>
            <a:r>
              <a:rPr lang="en-US" dirty="0"/>
              <a:t>helps to solve the problem that NFTs exist besides a website link and this link directs the owners of the NFTs to an actual live unique animal that has certain intrinsic characteristics that also need their help to continue living in its habitat. </a:t>
            </a:r>
            <a:r>
              <a:rPr lang="en-US" dirty="0">
                <a:solidFill>
                  <a:srgbClr val="FF0000"/>
                </a:solidFill>
              </a:rPr>
              <a:t>In a way, the NFT lives while the animal lives</a:t>
            </a:r>
            <a:r>
              <a:rPr lang="en-US" dirty="0"/>
              <a:t>, as long as that animal exists in the world, the NFT retains value as long as the Charity, the owner, the DAO,  and prospective buyers agree on what the NFT token is and is meant to represent. It is a system built-in trust.  Optimally the NFT will have a traditional digital written contract in itself that tells what the buyer is getting that automatically can change from owner to owner.</a:t>
            </a:r>
          </a:p>
        </p:txBody>
      </p:sp>
    </p:spTree>
    <p:extLst>
      <p:ext uri="{BB962C8B-B14F-4D97-AF65-F5344CB8AC3E}">
        <p14:creationId xmlns:p14="http://schemas.microsoft.com/office/powerpoint/2010/main" val="2330294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pt-PT" dirty="0" smtClean="0">
                <a:solidFill>
                  <a:schemeClr val="bg1"/>
                </a:solidFill>
              </a:rPr>
              <a:t>Solution</a:t>
            </a:r>
            <a:endParaRPr lang="en-US" dirty="0">
              <a:solidFill>
                <a:schemeClr val="bg1"/>
              </a:solidFill>
            </a:endParaRPr>
          </a:p>
        </p:txBody>
      </p:sp>
      <p:sp>
        <p:nvSpPr>
          <p:cNvPr id="3" name="TextBox 2"/>
          <p:cNvSpPr txBox="1"/>
          <p:nvPr/>
        </p:nvSpPr>
        <p:spPr>
          <a:xfrm>
            <a:off x="6284685" y="478971"/>
            <a:ext cx="4659086" cy="369332"/>
          </a:xfrm>
          <a:prstGeom prst="rect">
            <a:avLst/>
          </a:prstGeom>
          <a:noFill/>
        </p:spPr>
        <p:txBody>
          <a:bodyPr wrap="square" rtlCol="0">
            <a:spAutoFit/>
          </a:bodyPr>
          <a:lstStyle/>
          <a:p>
            <a:pPr algn="ctr"/>
            <a:r>
              <a:rPr lang="pt-PT" b="1" dirty="0" smtClean="0"/>
              <a:t>Life cycle</a:t>
            </a:r>
            <a:endParaRPr lang="en-US"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2868" y="1602580"/>
            <a:ext cx="6742720" cy="3652840"/>
          </a:xfrm>
          <a:prstGeom prst="rect">
            <a:avLst/>
          </a:prstGeom>
        </p:spPr>
      </p:pic>
      <p:sp>
        <p:nvSpPr>
          <p:cNvPr id="5" name="TextBox 4"/>
          <p:cNvSpPr txBox="1"/>
          <p:nvPr/>
        </p:nvSpPr>
        <p:spPr>
          <a:xfrm>
            <a:off x="5074348" y="6024994"/>
            <a:ext cx="7079759" cy="307777"/>
          </a:xfrm>
          <a:prstGeom prst="rect">
            <a:avLst/>
          </a:prstGeom>
          <a:noFill/>
        </p:spPr>
        <p:txBody>
          <a:bodyPr wrap="square" rtlCol="0">
            <a:spAutoFit/>
          </a:bodyPr>
          <a:lstStyle/>
          <a:p>
            <a:pPr algn="ctr"/>
            <a:r>
              <a:rPr lang="en-US" sz="1400" dirty="0" smtClean="0">
                <a:hlinkClick r:id="rId3"/>
              </a:rPr>
              <a:t>View image in more detail.</a:t>
            </a:r>
            <a:endParaRPr lang="en-US" sz="1400" dirty="0"/>
          </a:p>
        </p:txBody>
      </p:sp>
    </p:spTree>
    <p:extLst>
      <p:ext uri="{BB962C8B-B14F-4D97-AF65-F5344CB8AC3E}">
        <p14:creationId xmlns:p14="http://schemas.microsoft.com/office/powerpoint/2010/main" val="668498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pt-PT" dirty="0" smtClean="0">
                <a:solidFill>
                  <a:schemeClr val="bg1"/>
                </a:solidFill>
              </a:rPr>
              <a:t>Solution</a:t>
            </a:r>
            <a:endParaRPr lang="en-US" dirty="0">
              <a:solidFill>
                <a:schemeClr val="bg1"/>
              </a:solidFill>
            </a:endParaRPr>
          </a:p>
        </p:txBody>
      </p:sp>
      <p:sp>
        <p:nvSpPr>
          <p:cNvPr id="3" name="TextBox 2"/>
          <p:cNvSpPr txBox="1"/>
          <p:nvPr/>
        </p:nvSpPr>
        <p:spPr>
          <a:xfrm>
            <a:off x="6284685" y="478971"/>
            <a:ext cx="4659086" cy="369332"/>
          </a:xfrm>
          <a:prstGeom prst="rect">
            <a:avLst/>
          </a:prstGeom>
          <a:noFill/>
        </p:spPr>
        <p:txBody>
          <a:bodyPr wrap="square" rtlCol="0">
            <a:spAutoFit/>
          </a:bodyPr>
          <a:lstStyle/>
          <a:p>
            <a:pPr algn="ctr"/>
            <a:r>
              <a:rPr lang="pt-PT" b="1" dirty="0" smtClean="0"/>
              <a:t>Life cycle</a:t>
            </a:r>
            <a:endParaRPr lang="en-US" b="1" dirty="0"/>
          </a:p>
        </p:txBody>
      </p:sp>
      <p:sp>
        <p:nvSpPr>
          <p:cNvPr id="7" name="TextBox 6"/>
          <p:cNvSpPr txBox="1"/>
          <p:nvPr/>
        </p:nvSpPr>
        <p:spPr>
          <a:xfrm>
            <a:off x="5646057" y="1582340"/>
            <a:ext cx="5936342" cy="3693319"/>
          </a:xfrm>
          <a:prstGeom prst="rect">
            <a:avLst/>
          </a:prstGeom>
          <a:noFill/>
        </p:spPr>
        <p:txBody>
          <a:bodyPr wrap="square" rtlCol="0">
            <a:spAutoFit/>
          </a:bodyPr>
          <a:lstStyle/>
          <a:p>
            <a:r>
              <a:rPr lang="en-US" dirty="0"/>
              <a:t>Briefly, Endangered DAO will produce two tokens. An ERC-721 token for an auction whose percentage of the sale will go to the organization responsible for the protection of the endangered species. The other ERC-20 token will be issued by the DAO so that its purchase allows its holders to have a vote in all DAO decisions. When an ERC-721 NFT is traded there is a build-in commission to the Charity Organization on every sale and re-sale of the NFTs. That way it would provide ongoing funding for the charities and the DAO</a:t>
            </a:r>
            <a:r>
              <a:rPr lang="en-US" dirty="0" smtClean="0"/>
              <a:t>. The </a:t>
            </a:r>
            <a:r>
              <a:rPr lang="en-US" dirty="0"/>
              <a:t>Charities are considered partners since they provide the material to the DAO related to the ID of the animal, such as high-resolution photos, the animal sounds, or the DNA file format. This material is then subjected to vote and after, put to sale.</a:t>
            </a:r>
          </a:p>
        </p:txBody>
      </p:sp>
    </p:spTree>
    <p:extLst>
      <p:ext uri="{BB962C8B-B14F-4D97-AF65-F5344CB8AC3E}">
        <p14:creationId xmlns:p14="http://schemas.microsoft.com/office/powerpoint/2010/main" val="2359136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pt-PT" dirty="0" smtClean="0">
                <a:solidFill>
                  <a:schemeClr val="bg1"/>
                </a:solidFill>
              </a:rPr>
              <a:t>Solution</a:t>
            </a:r>
            <a:endParaRPr lang="en-US" dirty="0">
              <a:solidFill>
                <a:schemeClr val="bg1"/>
              </a:solidFill>
            </a:endParaRPr>
          </a:p>
        </p:txBody>
      </p:sp>
      <p:sp>
        <p:nvSpPr>
          <p:cNvPr id="3" name="TextBox 2"/>
          <p:cNvSpPr txBox="1"/>
          <p:nvPr/>
        </p:nvSpPr>
        <p:spPr>
          <a:xfrm>
            <a:off x="6284685" y="478971"/>
            <a:ext cx="4659086" cy="369332"/>
          </a:xfrm>
          <a:prstGeom prst="rect">
            <a:avLst/>
          </a:prstGeom>
          <a:noFill/>
        </p:spPr>
        <p:txBody>
          <a:bodyPr wrap="square" rtlCol="0">
            <a:spAutoFit/>
          </a:bodyPr>
          <a:lstStyle/>
          <a:p>
            <a:pPr algn="ctr"/>
            <a:r>
              <a:rPr lang="pt-PT" b="1" dirty="0" smtClean="0"/>
              <a:t>Hypothetical dApp Design</a:t>
            </a:r>
            <a:endParaRPr lang="en-US" b="1" dirty="0"/>
          </a:p>
        </p:txBody>
      </p:sp>
      <p:pic>
        <p:nvPicPr>
          <p:cNvPr id="3074" name="Picture 2" descr="https://cdn.discordapp.com/attachments/556962741558968373/951224459698786355/Web_1920_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59043" y="1327274"/>
            <a:ext cx="2859315" cy="51035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8909150" y="5830690"/>
            <a:ext cx="2892056" cy="307777"/>
          </a:xfrm>
          <a:prstGeom prst="rect">
            <a:avLst/>
          </a:prstGeom>
          <a:noFill/>
        </p:spPr>
        <p:txBody>
          <a:bodyPr wrap="square" rtlCol="0">
            <a:spAutoFit/>
          </a:bodyPr>
          <a:lstStyle/>
          <a:p>
            <a:r>
              <a:rPr lang="en-US" sz="1400" dirty="0" smtClean="0">
                <a:hlinkClick r:id="rId3"/>
              </a:rPr>
              <a:t>View Website Design in more detail.</a:t>
            </a:r>
            <a:endParaRPr lang="en-US" sz="1400" dirty="0"/>
          </a:p>
        </p:txBody>
      </p:sp>
    </p:spTree>
    <p:extLst>
      <p:ext uri="{BB962C8B-B14F-4D97-AF65-F5344CB8AC3E}">
        <p14:creationId xmlns:p14="http://schemas.microsoft.com/office/powerpoint/2010/main" val="3658358671"/>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8775A23-75CA-4614-9647-C9B2CE742CA2}">
  <ds:schemaRefs>
    <ds:schemaRef ds:uri="http://purl.org/dc/dcmitype/"/>
    <ds:schemaRef ds:uri="http://purl.org/dc/terms/"/>
    <ds:schemaRef ds:uri="http://www.w3.org/XML/1998/namespace"/>
    <ds:schemaRef ds:uri="16c05727-aa75-4e4a-9b5f-8a80a1165891"/>
    <ds:schemaRef ds:uri="http://purl.org/dc/elements/1.1/"/>
    <ds:schemaRef ds:uri="http://schemas.openxmlformats.org/package/2006/metadata/core-properties"/>
    <ds:schemaRef ds:uri="http://schemas.microsoft.com/office/2006/documentManagement/types"/>
    <ds:schemaRef ds:uri="http://schemas.microsoft.com/office/infopath/2007/PartnerControls"/>
    <ds:schemaRef ds:uri="71af3243-3dd4-4a8d-8c0d-dd76da1f02a5"/>
    <ds:schemaRef ds:uri="http://schemas.microsoft.com/office/2006/metadata/properties"/>
  </ds:schemaRefs>
</ds:datastoreItem>
</file>

<file path=customXml/itemProps2.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3.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Parcel design</Template>
  <TotalTime>0</TotalTime>
  <Words>988</Words>
  <Application>Microsoft Office PowerPoint</Application>
  <PresentationFormat>Widescreen</PresentationFormat>
  <Paragraphs>64</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Gill Sans MT</vt:lpstr>
      <vt:lpstr>Parcel</vt:lpstr>
      <vt:lpstr>The road to saving Endangered Species</vt:lpstr>
      <vt:lpstr>Summary</vt:lpstr>
      <vt:lpstr>Inspiration from workshops</vt:lpstr>
      <vt:lpstr>Inspiration from workshops</vt:lpstr>
      <vt:lpstr>How does it add value to web3? </vt:lpstr>
      <vt:lpstr>What problem does it solve?</vt:lpstr>
      <vt:lpstr>Solution</vt:lpstr>
      <vt:lpstr>Solution</vt:lpstr>
      <vt:lpstr>Solution</vt:lpstr>
      <vt:lpstr>Future</vt:lpstr>
      <vt:lpstr>Saving Endangered Species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2022-03-07T17:24:35Z</dcterms:created>
  <dcterms:modified xsi:type="dcterms:W3CDTF">2022-03-09T23:14:47Z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